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FFAA"/>
    <a:srgbClr val="00BBFF"/>
    <a:srgbClr val="FFC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5"/>
    <p:restoredTop sz="94658"/>
  </p:normalViewPr>
  <p:slideViewPr>
    <p:cSldViewPr snapToGrid="0">
      <p:cViewPr>
        <p:scale>
          <a:sx n="93" d="100"/>
          <a:sy n="93" d="100"/>
        </p:scale>
        <p:origin x="53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6C343-B00A-B94F-838C-F02AB973AB6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3A39F-9AAD-7D46-A288-BA76D4501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0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A39F-9AAD-7D46-A288-BA76D45013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A39F-9AAD-7D46-A288-BA76D45013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3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2572-002D-88A2-DDBF-84DB47AAC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05305-0566-3212-0062-370B25553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95B96-5739-9056-843F-2A12BD7A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D40D-044F-E868-739C-6C84CAC8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B1064-2197-E2B0-6890-76B9F86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4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CB87-C0ED-6D2E-8A7A-C04A6CBE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7C626-EE75-37B7-1CAB-EC6001772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94EA-07F2-AC3B-C5EA-B60338EC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CAFF-FE95-40BB-8D58-2E62B348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8547-5CD9-4299-806B-8AF0EF46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0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1F926-25ED-94BD-8353-55D76D386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47B5A-8C3C-07EB-00C3-6DA4B8B1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4A45-F4FE-12AF-7E1C-C5A02945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F2C41-03CF-6852-6782-67A2850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F130E-764D-609A-1D4A-D1A6D4D7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9E1B-3A7A-8AA1-8BAC-64AF7A5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D5D9-EE54-983D-2F6D-C83D5B50B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911A6-4834-E20F-322F-59456A53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3E17-527F-33F3-FAFD-9EE898E1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79776-4007-D9E8-6E23-F7357281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53B0-F73B-010C-DA44-B3B5AC63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13508-59B0-BB27-B84F-E83FB274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90DA-EA65-D954-A8C4-B962C5D1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05759-2B14-4A81-A752-6AA6DA6D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F4E11-446F-2D53-454D-B6C8F405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5147-252E-F5E5-8330-2E3F0406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51B3-CA8A-EAB4-94AC-CF5BF39E2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CFFAE-6A57-2643-3B44-4EFCB9D5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FC1A8-E51E-09F2-BF20-B7342D2C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6A157-0128-E1B1-8F80-2CBBF052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A2C4B-2D48-7809-EE78-2728F7D6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888C-1C76-E6A6-EE86-FFDFA620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A73C8-A0C9-C0A7-6F69-23573D96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661E3-6011-59F5-4242-BB2E39122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632AA-07F8-828D-9624-2398CE114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489A6-6677-3F6D-8C88-DA66C4F8B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A8BDC-C469-1A2B-C46C-D2C2BC22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2C16A-0B1A-D70E-4684-57511554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FB3D9-4BB5-4C09-3BE4-F136734B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F30-F0A7-20D6-C9AF-EA5048C6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F8418-877D-15B2-5982-A54D9F30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9AAAA-BC5C-DD62-2849-77D58D04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24DED-7945-5431-5A80-84A3F693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4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651FD-CC4E-D807-F18B-993DFEBA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17BB9-EBAD-2ECC-E49E-03C06CDD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9C135-1C8B-73D2-08EA-B0D3ECC0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9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1364-2EA8-BCBA-0E42-AF2D9FA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08C9-93F4-84E6-449B-06625252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3EFB7-A3F4-7305-C894-A0E5547D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C23E1-14B1-EA16-E13E-6903F598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FF98C-0C02-1506-99C6-2A2D7619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653D9-A2EC-5F7C-B5B8-27BD0CCE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A869-8838-448D-7C15-A53740F3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CBAD0-18F7-CD47-3E7E-BAD571F2A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658C5-666E-D010-A687-DD69EB26A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B0CEC-D734-B528-32FC-F09BBAB7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80443-A822-69F6-E839-CEB29326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C81AC-6AE6-4FB8-85F6-35911F66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6E7E6-E7E8-66F8-1FF0-C18C21DD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B86D4-0682-2D5D-0E1E-BFD6F699C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95610-1327-8897-A49E-8A25C8C90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3EDB8-925E-9C4C-AFE5-B6D07E7766B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E1965-8178-5664-B4A2-75A481BEA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3470B-4B05-6DC3-3D9B-81A7E4E4F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122E4-9A9C-1749-B516-5DC9FB9C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6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61A34-67EB-53DD-E7F1-D7EA00558BB6}"/>
              </a:ext>
            </a:extLst>
          </p:cNvPr>
          <p:cNvSpPr txBox="1"/>
          <p:nvPr/>
        </p:nvSpPr>
        <p:spPr>
          <a:xfrm>
            <a:off x="5001885" y="268941"/>
            <a:ext cx="19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Gist of AdaBoost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2EE38-0AF8-C93C-1D5E-7565A1E79953}"/>
              </a:ext>
            </a:extLst>
          </p:cNvPr>
          <p:cNvSpPr txBox="1"/>
          <p:nvPr/>
        </p:nvSpPr>
        <p:spPr>
          <a:xfrm>
            <a:off x="301817" y="656202"/>
            <a:ext cx="5387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Let's build some simple classifier, we are going to call this as weak learners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9F9CC-A897-85BE-C768-4F1A0E0C63D2}"/>
              </a:ext>
            </a:extLst>
          </p:cNvPr>
          <p:cNvSpPr txBox="1"/>
          <p:nvPr/>
        </p:nvSpPr>
        <p:spPr>
          <a:xfrm>
            <a:off x="8436429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6D4D-CE27-D03C-EA8C-5E6ACA91EDE2}"/>
              </a:ext>
            </a:extLst>
          </p:cNvPr>
          <p:cNvSpPr txBox="1"/>
          <p:nvPr/>
        </p:nvSpPr>
        <p:spPr>
          <a:xfrm>
            <a:off x="-1" y="1183072"/>
            <a:ext cx="75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Let’s say it’s vertical line over here which classifies everything to its </a:t>
            </a:r>
            <a:r>
              <a:rPr lang="en-US" sz="1200" b="1" dirty="0">
                <a:highlight>
                  <a:srgbClr val="FFFF00"/>
                </a:highlight>
              </a:rPr>
              <a:t>left as blue triangle </a:t>
            </a:r>
            <a:r>
              <a:rPr lang="en-US" sz="1200" b="1" dirty="0"/>
              <a:t>and its right as a </a:t>
            </a:r>
            <a:r>
              <a:rPr lang="en-US" sz="1200" b="1" dirty="0">
                <a:highlight>
                  <a:srgbClr val="FFFF00"/>
                </a:highlight>
              </a:rPr>
              <a:t>red square</a:t>
            </a:r>
            <a:r>
              <a:rPr lang="en-US" sz="1200" b="1" dirty="0"/>
              <a:t>, this classifier is good but not perfect, we are going to need to build some more and this is the idea – each learners is going to focus on the </a:t>
            </a:r>
            <a:r>
              <a:rPr lang="en-US" sz="1200" b="1" dirty="0">
                <a:highlight>
                  <a:srgbClr val="FFFF00"/>
                </a:highlight>
              </a:rPr>
              <a:t>weakness</a:t>
            </a:r>
            <a:r>
              <a:rPr lang="en-US" sz="1200" b="1" dirty="0"/>
              <a:t> of the </a:t>
            </a:r>
            <a:r>
              <a:rPr lang="en-US" sz="1200" b="1" dirty="0">
                <a:highlight>
                  <a:srgbClr val="FFFF00"/>
                </a:highlight>
              </a:rPr>
              <a:t>previous ones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C9416E-B7F1-074C-210C-4BF59981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519"/>
            <a:ext cx="7315200" cy="4936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9ABFA0-4D3E-25D8-5B1C-6E8DF139BAD0}"/>
              </a:ext>
            </a:extLst>
          </p:cNvPr>
          <p:cNvSpPr txBox="1"/>
          <p:nvPr/>
        </p:nvSpPr>
        <p:spPr>
          <a:xfrm>
            <a:off x="7315200" y="1921519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What are the weakness of this classifier, as you see from this it got most of the points correct but it made three mistakes which are </a:t>
            </a:r>
            <a:r>
              <a:rPr lang="en-US" sz="1200" b="1" dirty="0">
                <a:solidFill>
                  <a:srgbClr val="FF0000"/>
                </a:solidFill>
              </a:rPr>
              <a:t>highlighted in yellow box which is </a:t>
            </a:r>
            <a:r>
              <a:rPr lang="en-US" sz="1200" b="1" dirty="0">
                <a:highlight>
                  <a:srgbClr val="FFFF00"/>
                </a:highlight>
              </a:rPr>
              <a:t>3 blue triangle</a:t>
            </a:r>
            <a:r>
              <a:rPr lang="en-US" sz="1200" b="1" dirty="0"/>
              <a:t> that are incorrectly classified as red squares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C1A3C-CDB6-CF42-163E-8C8D345F4723}"/>
              </a:ext>
            </a:extLst>
          </p:cNvPr>
          <p:cNvSpPr/>
          <p:nvPr/>
        </p:nvSpPr>
        <p:spPr>
          <a:xfrm>
            <a:off x="3657600" y="2209800"/>
            <a:ext cx="2209800" cy="1382486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19A50-F331-EA17-E1E2-5E03ACD68361}"/>
              </a:ext>
            </a:extLst>
          </p:cNvPr>
          <p:cNvSpPr txBox="1"/>
          <p:nvPr/>
        </p:nvSpPr>
        <p:spPr>
          <a:xfrm>
            <a:off x="7315200" y="3118947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 we are going to make sure next classifier focuses on those three points which </a:t>
            </a:r>
            <a:r>
              <a:rPr lang="en-US" sz="1200" b="1" dirty="0">
                <a:highlight>
                  <a:srgbClr val="FFFF00"/>
                </a:highlight>
              </a:rPr>
              <a:t>incorrectly classified triangle </a:t>
            </a:r>
            <a:r>
              <a:rPr lang="en-US" sz="1200" b="1" dirty="0"/>
              <a:t>as </a:t>
            </a:r>
            <a:r>
              <a:rPr lang="en-US" sz="1200" b="1" dirty="0">
                <a:highlight>
                  <a:srgbClr val="00FF00"/>
                </a:highlight>
              </a:rPr>
              <a:t>red squares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3F9D13-3205-7596-E14C-2B1E55265552}"/>
              </a:ext>
            </a:extLst>
          </p:cNvPr>
          <p:cNvCxnSpPr>
            <a:cxnSpLocks/>
          </p:cNvCxnSpPr>
          <p:nvPr/>
        </p:nvCxnSpPr>
        <p:spPr>
          <a:xfrm>
            <a:off x="1415143" y="1382486"/>
            <a:ext cx="2155371" cy="979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5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E3C0A2-1910-BAFB-484E-2965AD2E9E35}"/>
              </a:ext>
            </a:extLst>
          </p:cNvPr>
          <p:cNvSpPr/>
          <p:nvPr/>
        </p:nvSpPr>
        <p:spPr>
          <a:xfrm>
            <a:off x="0" y="342804"/>
            <a:ext cx="12192000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Combine the Weak Learners to Strong Leaners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AC11E-A026-C011-4DEF-3E8B2FA5C043}"/>
              </a:ext>
            </a:extLst>
          </p:cNvPr>
          <p:cNvSpPr txBox="1"/>
          <p:nvPr/>
        </p:nvSpPr>
        <p:spPr>
          <a:xfrm>
            <a:off x="96983" y="900545"/>
            <a:ext cx="1195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Frist lets check what label is given to that point by the 3 – weak learners and the labels given are </a:t>
            </a:r>
            <a:r>
              <a:rPr lang="en-US" dirty="0">
                <a:highlight>
                  <a:srgbClr val="FFFF00"/>
                </a:highlight>
              </a:rPr>
              <a:t>Red for the First one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Blue for the second one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Blue for the 3 one </a:t>
            </a:r>
            <a:r>
              <a:rPr lang="en-US" dirty="0"/>
              <a:t>– so when we make them vote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B306D-4C34-6447-35BB-2F50E4F0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793996"/>
            <a:ext cx="5256247" cy="37201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64188A-A251-F106-6F9F-F133CF6411AF}"/>
              </a:ext>
            </a:extLst>
          </p:cNvPr>
          <p:cNvCxnSpPr/>
          <p:nvPr/>
        </p:nvCxnSpPr>
        <p:spPr>
          <a:xfrm flipV="1">
            <a:off x="5567973" y="3318823"/>
            <a:ext cx="1221023" cy="1"/>
          </a:xfrm>
          <a:prstGeom prst="straightConnector1">
            <a:avLst/>
          </a:prstGeom>
          <a:ln w="984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B1F6DC-F82B-B09B-B979-C1CB18E5ADA8}"/>
              </a:ext>
            </a:extLst>
          </p:cNvPr>
          <p:cNvSpPr txBox="1"/>
          <p:nvPr/>
        </p:nvSpPr>
        <p:spPr>
          <a:xfrm>
            <a:off x="5268192" y="2488377"/>
            <a:ext cx="1950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After Voting the label is Blue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CA97F-E0A2-9663-6901-8B8B2A69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37" y="1793996"/>
            <a:ext cx="5008418" cy="3598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99E283-EAD5-4CA1-A697-5F4ED03A8ED8}"/>
              </a:ext>
            </a:extLst>
          </p:cNvPr>
          <p:cNvSpPr txBox="1"/>
          <p:nvPr/>
        </p:nvSpPr>
        <p:spPr>
          <a:xfrm>
            <a:off x="7445087" y="6145864"/>
            <a:ext cx="420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Now we will do that for every point…</a:t>
            </a:r>
          </a:p>
        </p:txBody>
      </p:sp>
    </p:spTree>
    <p:extLst>
      <p:ext uri="{BB962C8B-B14F-4D97-AF65-F5344CB8AC3E}">
        <p14:creationId xmlns:p14="http://schemas.microsoft.com/office/powerpoint/2010/main" val="382715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4D2DE-D5AE-EE3A-C8D8-B0E22089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7" y="1390315"/>
            <a:ext cx="6007569" cy="4290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84EFF-5B25-47C0-72FF-171AD8729A32}"/>
              </a:ext>
            </a:extLst>
          </p:cNvPr>
          <p:cNvSpPr txBox="1"/>
          <p:nvPr/>
        </p:nvSpPr>
        <p:spPr>
          <a:xfrm>
            <a:off x="331960" y="238198"/>
            <a:ext cx="556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Let's put +1’s into blue regions and -1’s into red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048B2-B45F-BE59-F165-B23AAEFF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01" y="1390315"/>
            <a:ext cx="5836299" cy="44008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47270-7857-9673-3C54-37C91A54979D}"/>
              </a:ext>
            </a:extLst>
          </p:cNvPr>
          <p:cNvCxnSpPr>
            <a:cxnSpLocks/>
          </p:cNvCxnSpPr>
          <p:nvPr/>
        </p:nvCxnSpPr>
        <p:spPr>
          <a:xfrm>
            <a:off x="5580136" y="4344060"/>
            <a:ext cx="709118" cy="0"/>
          </a:xfrm>
          <a:prstGeom prst="straightConnector1">
            <a:avLst/>
          </a:prstGeom>
          <a:ln w="984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8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5CB7-2A05-A7F2-0CAA-63705FF8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434"/>
            <a:ext cx="12192000" cy="75709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Now let's combine them using weighted voting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7D96-E1B6-110C-6E5D-7CCD3E4F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82" y="1140730"/>
            <a:ext cx="7772400" cy="4327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7300E3-BCC6-82B9-3AC5-FCB7BD1F0AA2}"/>
              </a:ext>
            </a:extLst>
          </p:cNvPr>
          <p:cNvCxnSpPr>
            <a:cxnSpLocks/>
          </p:cNvCxnSpPr>
          <p:nvPr/>
        </p:nvCxnSpPr>
        <p:spPr>
          <a:xfrm>
            <a:off x="2816864" y="5119915"/>
            <a:ext cx="709118" cy="0"/>
          </a:xfrm>
          <a:prstGeom prst="straightConnector1">
            <a:avLst/>
          </a:prstGeom>
          <a:ln w="984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7BA0A4-3042-23EF-0C67-075CE931213F}"/>
              </a:ext>
            </a:extLst>
          </p:cNvPr>
          <p:cNvSpPr txBox="1"/>
          <p:nvPr/>
        </p:nvSpPr>
        <p:spPr>
          <a:xfrm>
            <a:off x="420028" y="4544558"/>
            <a:ext cx="239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symmetrical distribution we are using </a:t>
            </a:r>
            <a:r>
              <a:rPr lang="en-US" b="1" dirty="0"/>
              <a:t>Logarithmic</a:t>
            </a:r>
          </a:p>
        </p:txBody>
      </p:sp>
    </p:spTree>
    <p:extLst>
      <p:ext uri="{BB962C8B-B14F-4D97-AF65-F5344CB8AC3E}">
        <p14:creationId xmlns:p14="http://schemas.microsoft.com/office/powerpoint/2010/main" val="283345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53973-5B02-5508-E4AB-A70794D3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932278"/>
            <a:ext cx="3536311" cy="2656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322FB-579A-4533-6AFD-BD295A3A3D93}"/>
              </a:ext>
            </a:extLst>
          </p:cNvPr>
          <p:cNvSpPr txBox="1"/>
          <p:nvPr/>
        </p:nvSpPr>
        <p:spPr>
          <a:xfrm>
            <a:off x="311727" y="83125"/>
            <a:ext cx="1156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Now we are multiplying with +1’s and -1’s with assigned weights before with quality score of each one of the weak learners - After combining the all the 3 weaker learners it combines the Strong learner.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66722-FC2E-F27C-3841-BBD08A95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79" y="932278"/>
            <a:ext cx="3536311" cy="274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A8969-8FA0-B52E-BFC0-6930F174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78" y="772145"/>
            <a:ext cx="4079922" cy="3063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CDBF7-353F-08B4-5DDD-155617A62C74}"/>
              </a:ext>
            </a:extLst>
          </p:cNvPr>
          <p:cNvSpPr/>
          <p:nvPr/>
        </p:nvSpPr>
        <p:spPr>
          <a:xfrm>
            <a:off x="48736" y="1471592"/>
            <a:ext cx="318544" cy="308524"/>
          </a:xfrm>
          <a:prstGeom prst="rect">
            <a:avLst/>
          </a:prstGeom>
          <a:solidFill>
            <a:srgbClr val="63FF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B2378-2746-B84C-B9E8-BD687CE4C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0" y="3858961"/>
            <a:ext cx="3886200" cy="2999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31C16-9E45-D3DC-BDCA-1F532797FE64}"/>
              </a:ext>
            </a:extLst>
          </p:cNvPr>
          <p:cNvSpPr txBox="1"/>
          <p:nvPr/>
        </p:nvSpPr>
        <p:spPr>
          <a:xfrm>
            <a:off x="5121164" y="4237625"/>
            <a:ext cx="1726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FFFF"/>
                </a:highlight>
              </a:rPr>
              <a:t>Notice that this stronger leaner  does well because it manages to classify the entire data set correctly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6C5A0A-58CC-364E-5319-B223EC8CB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9" y="3675765"/>
            <a:ext cx="4246707" cy="27434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9A3D2D-ACF3-8B60-5342-0256487CFCEC}"/>
              </a:ext>
            </a:extLst>
          </p:cNvPr>
          <p:cNvSpPr/>
          <p:nvPr/>
        </p:nvSpPr>
        <p:spPr>
          <a:xfrm>
            <a:off x="7063541" y="4933580"/>
            <a:ext cx="365254" cy="353764"/>
          </a:xfrm>
          <a:prstGeom prst="rect">
            <a:avLst/>
          </a:prstGeom>
          <a:solidFill>
            <a:srgbClr val="63FF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78AB4D-FABD-BD41-9686-5FFEABF0EB6E}"/>
              </a:ext>
            </a:extLst>
          </p:cNvPr>
          <p:cNvSpPr/>
          <p:nvPr/>
        </p:nvSpPr>
        <p:spPr>
          <a:xfrm>
            <a:off x="3871790" y="1471592"/>
            <a:ext cx="318544" cy="308524"/>
          </a:xfrm>
          <a:prstGeom prst="rect">
            <a:avLst/>
          </a:prstGeom>
          <a:solidFill>
            <a:srgbClr val="63FF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58922-CB09-0FF4-EADC-1B16FDE95EA6}"/>
              </a:ext>
            </a:extLst>
          </p:cNvPr>
          <p:cNvSpPr/>
          <p:nvPr/>
        </p:nvSpPr>
        <p:spPr>
          <a:xfrm>
            <a:off x="7875754" y="1443883"/>
            <a:ext cx="318544" cy="308524"/>
          </a:xfrm>
          <a:prstGeom prst="rect">
            <a:avLst/>
          </a:prstGeom>
          <a:solidFill>
            <a:srgbClr val="63FF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FF6996-2C07-8760-48E9-42C3D99A1727}"/>
              </a:ext>
            </a:extLst>
          </p:cNvPr>
          <p:cNvSpPr/>
          <p:nvPr/>
        </p:nvSpPr>
        <p:spPr>
          <a:xfrm>
            <a:off x="339682" y="4602720"/>
            <a:ext cx="318544" cy="308524"/>
          </a:xfrm>
          <a:prstGeom prst="rect">
            <a:avLst/>
          </a:prstGeom>
          <a:solidFill>
            <a:srgbClr val="63FF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76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5252A-E8F2-8867-1A94-5EB13EA2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519"/>
            <a:ext cx="7315200" cy="4936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70A05A-8C8D-5BED-7F92-6AF16F2AF512}"/>
              </a:ext>
            </a:extLst>
          </p:cNvPr>
          <p:cNvSpPr/>
          <p:nvPr/>
        </p:nvSpPr>
        <p:spPr>
          <a:xfrm>
            <a:off x="3657600" y="2209800"/>
            <a:ext cx="2209800" cy="1382486"/>
          </a:xfrm>
          <a:prstGeom prst="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D9746-3474-3F30-1783-455AA740EB34}"/>
              </a:ext>
            </a:extLst>
          </p:cNvPr>
          <p:cNvSpPr txBox="1"/>
          <p:nvPr/>
        </p:nvSpPr>
        <p:spPr>
          <a:xfrm>
            <a:off x="38100" y="41929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So, we are going to make sure next classifier focuses on those three 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A8D92-28FF-E64A-13A1-8D47A2EB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573" y="259443"/>
            <a:ext cx="1922227" cy="1950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D9C4B4-F7CD-C26E-39D7-70612396BF63}"/>
              </a:ext>
            </a:extLst>
          </p:cNvPr>
          <p:cNvSpPr txBox="1"/>
          <p:nvPr/>
        </p:nvSpPr>
        <p:spPr>
          <a:xfrm>
            <a:off x="3905250" y="892237"/>
            <a:ext cx="392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 are going to store this patter over here for later 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A4F85A-D4A4-993E-66FA-DC264F81FDF5}"/>
              </a:ext>
            </a:extLst>
          </p:cNvPr>
          <p:cNvCxnSpPr>
            <a:stCxn id="14" idx="3"/>
          </p:cNvCxnSpPr>
          <p:nvPr/>
        </p:nvCxnSpPr>
        <p:spPr>
          <a:xfrm flipV="1">
            <a:off x="7829550" y="1030736"/>
            <a:ext cx="122102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4DCF718-1198-E0F1-5F29-3AB63E7B27EE}"/>
              </a:ext>
            </a:extLst>
          </p:cNvPr>
          <p:cNvSpPr/>
          <p:nvPr/>
        </p:nvSpPr>
        <p:spPr>
          <a:xfrm>
            <a:off x="38100" y="1622352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A2C2D7-815B-EF57-3348-2622EE786F98}"/>
              </a:ext>
            </a:extLst>
          </p:cNvPr>
          <p:cNvSpPr/>
          <p:nvPr/>
        </p:nvSpPr>
        <p:spPr>
          <a:xfrm>
            <a:off x="1983858" y="814278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1</a:t>
            </a:r>
          </a:p>
        </p:txBody>
      </p:sp>
    </p:spTree>
    <p:extLst>
      <p:ext uri="{BB962C8B-B14F-4D97-AF65-F5344CB8AC3E}">
        <p14:creationId xmlns:p14="http://schemas.microsoft.com/office/powerpoint/2010/main" val="251676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EBB5C3-6101-05EC-183E-3342FE4BF12F}"/>
              </a:ext>
            </a:extLst>
          </p:cNvPr>
          <p:cNvSpPr txBox="1"/>
          <p:nvPr/>
        </p:nvSpPr>
        <p:spPr>
          <a:xfrm>
            <a:off x="0" y="259443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Now we are going to build a new </a:t>
            </a:r>
            <a:r>
              <a:rPr lang="en-US" sz="1200" b="1" dirty="0">
                <a:highlight>
                  <a:srgbClr val="FFFF00"/>
                </a:highlight>
              </a:rPr>
              <a:t>Weak Learner 2 </a:t>
            </a:r>
            <a:r>
              <a:rPr lang="en-US" sz="1200" b="1" dirty="0"/>
              <a:t>on this new Weighted 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5609C-7CD1-99EC-F405-9A94ED79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312"/>
            <a:ext cx="7772400" cy="5314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B563-700C-9B75-2F3F-3654FDA3FF81}"/>
              </a:ext>
            </a:extLst>
          </p:cNvPr>
          <p:cNvSpPr txBox="1"/>
          <p:nvPr/>
        </p:nvSpPr>
        <p:spPr>
          <a:xfrm>
            <a:off x="7630886" y="256721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Red Square </a:t>
            </a:r>
            <a:r>
              <a:rPr lang="en-US" sz="1200" b="1" dirty="0"/>
              <a:t>over the top </a:t>
            </a:r>
            <a:r>
              <a:rPr lang="en-US" sz="1200" b="1" dirty="0">
                <a:highlight>
                  <a:srgbClr val="FFFF00"/>
                </a:highlight>
              </a:rPr>
              <a:t>classified as Blue Triangle</a:t>
            </a:r>
            <a:r>
              <a:rPr lang="en-US" sz="1200" b="1" dirty="0"/>
              <a:t> and there are 2 </a:t>
            </a:r>
            <a:r>
              <a:rPr lang="en-US" sz="1200" b="1" dirty="0">
                <a:highlight>
                  <a:srgbClr val="FFFF00"/>
                </a:highlight>
              </a:rPr>
              <a:t>blue triangles here got classified as </a:t>
            </a:r>
            <a:r>
              <a:rPr lang="en-US" sz="1200" b="1" dirty="0">
                <a:highlight>
                  <a:srgbClr val="00FF00"/>
                </a:highlight>
              </a:rPr>
              <a:t>red squares</a:t>
            </a:r>
            <a:r>
              <a:rPr lang="en-US" sz="1200" b="1" dirty="0">
                <a:highlight>
                  <a:srgbClr val="FFFF00"/>
                </a:highlight>
              </a:rPr>
              <a:t>.. </a:t>
            </a:r>
            <a:r>
              <a:rPr lang="en-US" sz="1200" b="1" dirty="0"/>
              <a:t>So</a:t>
            </a:r>
            <a:r>
              <a:rPr lang="en-US" sz="1200" b="1" dirty="0">
                <a:highlight>
                  <a:srgbClr val="FFFF00"/>
                </a:highlight>
              </a:rPr>
              <a:t> </a:t>
            </a:r>
            <a:r>
              <a:rPr lang="en-US" sz="1200" b="1" dirty="0"/>
              <a:t>it made 3 mistakes but that’s okay.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E8115-832D-FA50-6748-AEBC80738733}"/>
              </a:ext>
            </a:extLst>
          </p:cNvPr>
          <p:cNvSpPr txBox="1"/>
          <p:nvPr/>
        </p:nvSpPr>
        <p:spPr>
          <a:xfrm>
            <a:off x="7641772" y="377553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Lets move on the build a new classifier (weak learner 3) on these same data sets these better get the big points correct… details on next slide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03B8B-6137-0C83-D0B3-BD6881D57BAA}"/>
              </a:ext>
            </a:extLst>
          </p:cNvPr>
          <p:cNvSpPr/>
          <p:nvPr/>
        </p:nvSpPr>
        <p:spPr>
          <a:xfrm>
            <a:off x="0" y="1331041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B2FA0-A3FF-B794-DCFB-B19E329F7B9D}"/>
              </a:ext>
            </a:extLst>
          </p:cNvPr>
          <p:cNvSpPr txBox="1"/>
          <p:nvPr/>
        </p:nvSpPr>
        <p:spPr>
          <a:xfrm>
            <a:off x="3905250" y="892237"/>
            <a:ext cx="392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 are going to store this patter over here for later use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5024C2-86D3-D7C9-B972-001A68C408D3}"/>
              </a:ext>
            </a:extLst>
          </p:cNvPr>
          <p:cNvCxnSpPr>
            <a:stCxn id="2" idx="3"/>
          </p:cNvCxnSpPr>
          <p:nvPr/>
        </p:nvCxnSpPr>
        <p:spPr>
          <a:xfrm flipV="1">
            <a:off x="7829550" y="1030736"/>
            <a:ext cx="122102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6E92A3-16D3-33C3-FE85-B502930F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573" y="39915"/>
            <a:ext cx="2628900" cy="252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4D367-77F6-1E7A-941B-F5CD4FA808B1}"/>
              </a:ext>
            </a:extLst>
          </p:cNvPr>
          <p:cNvSpPr/>
          <p:nvPr/>
        </p:nvSpPr>
        <p:spPr>
          <a:xfrm>
            <a:off x="2041451" y="810046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2</a:t>
            </a:r>
          </a:p>
        </p:txBody>
      </p:sp>
    </p:spTree>
    <p:extLst>
      <p:ext uri="{BB962C8B-B14F-4D97-AF65-F5344CB8AC3E}">
        <p14:creationId xmlns:p14="http://schemas.microsoft.com/office/powerpoint/2010/main" val="152544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03DE7-054E-5A6E-28DD-9B481A18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072"/>
            <a:ext cx="7177226" cy="4716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FFC3E5-4130-968C-754B-A6813A39DFA8}"/>
              </a:ext>
            </a:extLst>
          </p:cNvPr>
          <p:cNvSpPr/>
          <p:nvPr/>
        </p:nvSpPr>
        <p:spPr>
          <a:xfrm>
            <a:off x="0" y="1525133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F826A-07DF-56CC-61F8-D575FEB9015D}"/>
              </a:ext>
            </a:extLst>
          </p:cNvPr>
          <p:cNvSpPr txBox="1"/>
          <p:nvPr/>
        </p:nvSpPr>
        <p:spPr>
          <a:xfrm>
            <a:off x="2656114" y="148234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And this one could be this vertical line over here which classifies everything to the left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13C7C-325E-201B-824E-07B738ACFBA6}"/>
              </a:ext>
            </a:extLst>
          </p:cNvPr>
          <p:cNvCxnSpPr>
            <a:cxnSpLocks/>
          </p:cNvCxnSpPr>
          <p:nvPr/>
        </p:nvCxnSpPr>
        <p:spPr>
          <a:xfrm>
            <a:off x="4637078" y="1659949"/>
            <a:ext cx="1210829" cy="615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6432CF-11CD-3955-EFF8-103B2F7B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478" y="344351"/>
            <a:ext cx="2235348" cy="2275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780FB-BCCA-65DF-44C7-278DE6D3F98E}"/>
              </a:ext>
            </a:extLst>
          </p:cNvPr>
          <p:cNvSpPr txBox="1"/>
          <p:nvPr/>
        </p:nvSpPr>
        <p:spPr>
          <a:xfrm>
            <a:off x="3905250" y="892237"/>
            <a:ext cx="392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 are going to store this patter over here for later use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73FD0-A64C-50D1-78BE-9505171A432B}"/>
              </a:ext>
            </a:extLst>
          </p:cNvPr>
          <p:cNvCxnSpPr>
            <a:stCxn id="8" idx="3"/>
          </p:cNvCxnSpPr>
          <p:nvPr/>
        </p:nvCxnSpPr>
        <p:spPr>
          <a:xfrm flipV="1">
            <a:off x="7829550" y="1030736"/>
            <a:ext cx="122102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405E5-B189-4063-5139-3BBA9210D771}"/>
              </a:ext>
            </a:extLst>
          </p:cNvPr>
          <p:cNvSpPr/>
          <p:nvPr/>
        </p:nvSpPr>
        <p:spPr>
          <a:xfrm>
            <a:off x="2020186" y="770221"/>
            <a:ext cx="1922226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Learner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789C6-05F0-10F3-E780-C2ED53C1FD06}"/>
              </a:ext>
            </a:extLst>
          </p:cNvPr>
          <p:cNvSpPr txBox="1"/>
          <p:nvPr/>
        </p:nvSpPr>
        <p:spPr>
          <a:xfrm>
            <a:off x="7380513" y="3714706"/>
            <a:ext cx="4465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final step is just that we combine the three Weak Learners 1, 2,3  - details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81323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227EF4-201E-B5D5-5956-68CA1EE99CB3}"/>
              </a:ext>
            </a:extLst>
          </p:cNvPr>
          <p:cNvSpPr txBox="1"/>
          <p:nvPr/>
        </p:nvSpPr>
        <p:spPr>
          <a:xfrm>
            <a:off x="279546" y="233176"/>
            <a:ext cx="11389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Our final step is just that we combine the three Weak Learners 1, 2,3  - to get this strong classifier over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796AD-F3F6-55EA-8BB8-C1C52245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1" y="3429000"/>
            <a:ext cx="3255208" cy="3227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16831-1A0E-BD77-486B-CDE95596C1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9318030" y="1123001"/>
            <a:ext cx="1922227" cy="1954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FABE2-F2DF-8825-39D7-73B55CA122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9318031" y="1229546"/>
            <a:ext cx="1922227" cy="1847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9DCF9-041F-D105-2A6C-B374975984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9372386" y="1270490"/>
            <a:ext cx="1815736" cy="1847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4FE43-5AE7-9776-3E59-8C850E83ED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483" y="1323763"/>
            <a:ext cx="1922227" cy="1847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6DBAA-7C80-FFAA-B538-1EC4013EC2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781" y="1323763"/>
            <a:ext cx="1814939" cy="18479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9CF057-6E30-13A8-ED40-A0A7EF11D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10" y="1291805"/>
            <a:ext cx="1814939" cy="184793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0B4AC3-C14F-05C5-0FAB-391F4587F59E}"/>
              </a:ext>
            </a:extLst>
          </p:cNvPr>
          <p:cNvCxnSpPr/>
          <p:nvPr/>
        </p:nvCxnSpPr>
        <p:spPr>
          <a:xfrm flipV="1">
            <a:off x="7416861" y="2141186"/>
            <a:ext cx="1221023" cy="1"/>
          </a:xfrm>
          <a:prstGeom prst="straightConnector1">
            <a:avLst/>
          </a:prstGeom>
          <a:ln w="984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5364788-3306-9960-5AF6-0133BE94D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836" y="3301774"/>
            <a:ext cx="4708178" cy="322751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93F80C-43FB-3168-3FD5-DD76B44A6636}"/>
              </a:ext>
            </a:extLst>
          </p:cNvPr>
          <p:cNvCxnSpPr>
            <a:cxnSpLocks/>
          </p:cNvCxnSpPr>
          <p:nvPr/>
        </p:nvCxnSpPr>
        <p:spPr>
          <a:xfrm>
            <a:off x="3992775" y="3757446"/>
            <a:ext cx="2103225" cy="0"/>
          </a:xfrm>
          <a:prstGeom prst="straightConnector1">
            <a:avLst/>
          </a:prstGeom>
          <a:ln w="984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C422101-F658-4C90-B945-ABF0659874DA}"/>
              </a:ext>
            </a:extLst>
          </p:cNvPr>
          <p:cNvSpPr/>
          <p:nvPr/>
        </p:nvSpPr>
        <p:spPr>
          <a:xfrm>
            <a:off x="184010" y="1951630"/>
            <a:ext cx="493185" cy="4776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4F441C-3966-C451-3CD2-27535E3E238D}"/>
              </a:ext>
            </a:extLst>
          </p:cNvPr>
          <p:cNvSpPr/>
          <p:nvPr/>
        </p:nvSpPr>
        <p:spPr>
          <a:xfrm>
            <a:off x="184009" y="4518172"/>
            <a:ext cx="493185" cy="4776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F325A0-2876-9B93-9259-A38BA2C68506}"/>
              </a:ext>
            </a:extLst>
          </p:cNvPr>
          <p:cNvSpPr txBox="1"/>
          <p:nvPr/>
        </p:nvSpPr>
        <p:spPr>
          <a:xfrm>
            <a:off x="4027939" y="4052550"/>
            <a:ext cx="2946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the Strong Learner that AdaBoost build for us, but this is the gist of Ada boost but there few details add to it such as – by how much do you scale the mistakes</a:t>
            </a:r>
          </a:p>
        </p:txBody>
      </p:sp>
    </p:spTree>
    <p:extLst>
      <p:ext uri="{BB962C8B-B14F-4D97-AF65-F5344CB8AC3E}">
        <p14:creationId xmlns:p14="http://schemas.microsoft.com/office/powerpoint/2010/main" val="144669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361C0-13AA-55FF-7E86-28241E466A04}"/>
              </a:ext>
            </a:extLst>
          </p:cNvPr>
          <p:cNvSpPr txBox="1"/>
          <p:nvPr/>
        </p:nvSpPr>
        <p:spPr>
          <a:xfrm>
            <a:off x="880283" y="136057"/>
            <a:ext cx="5083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by how much do you scale the mistakes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0064A-4ACC-3221-9011-528692892858}"/>
              </a:ext>
            </a:extLst>
          </p:cNvPr>
          <p:cNvSpPr txBox="1"/>
          <p:nvPr/>
        </p:nvSpPr>
        <p:spPr>
          <a:xfrm>
            <a:off x="5995919" y="351500"/>
            <a:ext cx="809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or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1DB0B-2D87-B038-A8D2-455C4241529B}"/>
              </a:ext>
            </a:extLst>
          </p:cNvPr>
          <p:cNvSpPr txBox="1"/>
          <p:nvPr/>
        </p:nvSpPr>
        <p:spPr>
          <a:xfrm>
            <a:off x="7049072" y="153117"/>
            <a:ext cx="4251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to you combine the classifier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2B944-1CB3-4D95-952B-98E662096DEC}"/>
              </a:ext>
            </a:extLst>
          </p:cNvPr>
          <p:cNvSpPr txBox="1"/>
          <p:nvPr/>
        </p:nvSpPr>
        <p:spPr>
          <a:xfrm>
            <a:off x="508382" y="2227424"/>
            <a:ext cx="46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points which misclassified get blow up a factor of 2.33 i.e. </a:t>
            </a:r>
            <a:r>
              <a:rPr lang="en-US" b="1" dirty="0">
                <a:highlight>
                  <a:srgbClr val="00FFFF"/>
                </a:highlight>
              </a:rPr>
              <a:t>7/3 =&gt; 2.33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6B163-8E9B-29E0-9BED-990B0C05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1" y="3074477"/>
            <a:ext cx="6802613" cy="343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E5EB42-FD8A-1CEA-1780-A3277444D3A6}"/>
              </a:ext>
            </a:extLst>
          </p:cNvPr>
          <p:cNvSpPr txBox="1"/>
          <p:nvPr/>
        </p:nvSpPr>
        <p:spPr>
          <a:xfrm>
            <a:off x="8091421" y="5117030"/>
            <a:ext cx="298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This is our rescaled data set now we are going play the same game again in order to build the 2</a:t>
            </a:r>
            <a:r>
              <a:rPr lang="en-US" baseline="30000" dirty="0">
                <a:highlight>
                  <a:srgbClr val="00FFFF"/>
                </a:highlight>
              </a:rPr>
              <a:t>nd</a:t>
            </a:r>
            <a:r>
              <a:rPr lang="en-US" dirty="0">
                <a:highlight>
                  <a:srgbClr val="00FFFF"/>
                </a:highlight>
              </a:rPr>
              <a:t> weak learner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19AB8-CCF9-BC37-0814-D5F78857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476" y="1970299"/>
            <a:ext cx="2599046" cy="3021300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1ED221E-5253-9C6E-9A23-7962A1C55016}"/>
              </a:ext>
            </a:extLst>
          </p:cNvPr>
          <p:cNvCxnSpPr>
            <a:cxnSpLocks/>
          </p:cNvCxnSpPr>
          <p:nvPr/>
        </p:nvCxnSpPr>
        <p:spPr>
          <a:xfrm>
            <a:off x="3456867" y="2689091"/>
            <a:ext cx="1988590" cy="1312546"/>
          </a:xfrm>
          <a:prstGeom prst="curvedConnector3">
            <a:avLst>
              <a:gd name="adj1" fmla="val 63040"/>
            </a:avLst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4268E1D-C4E0-52B0-95FE-D1A6FBDDEBBE}"/>
              </a:ext>
            </a:extLst>
          </p:cNvPr>
          <p:cNvCxnSpPr>
            <a:cxnSpLocks/>
          </p:cNvCxnSpPr>
          <p:nvPr/>
        </p:nvCxnSpPr>
        <p:spPr>
          <a:xfrm flipV="1">
            <a:off x="7210001" y="4001637"/>
            <a:ext cx="1044475" cy="761914"/>
          </a:xfrm>
          <a:prstGeom prst="curvedConnector3">
            <a:avLst>
              <a:gd name="adj1" fmla="val 50000"/>
            </a:avLst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8CBF9-5C9E-5EA0-C675-CC98DE143A91}"/>
              </a:ext>
            </a:extLst>
          </p:cNvPr>
          <p:cNvSpPr/>
          <p:nvPr/>
        </p:nvSpPr>
        <p:spPr>
          <a:xfrm>
            <a:off x="5342485" y="3069194"/>
            <a:ext cx="493185" cy="4776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93CD6C-33A8-0138-EE80-0F40BFDAA90C}"/>
              </a:ext>
            </a:extLst>
          </p:cNvPr>
          <p:cNvSpPr/>
          <p:nvPr/>
        </p:nvSpPr>
        <p:spPr>
          <a:xfrm>
            <a:off x="7700080" y="3400713"/>
            <a:ext cx="493185" cy="4776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13291E-2AED-7B58-D985-BC991928E33E}"/>
              </a:ext>
            </a:extLst>
          </p:cNvPr>
          <p:cNvSpPr/>
          <p:nvPr/>
        </p:nvSpPr>
        <p:spPr>
          <a:xfrm>
            <a:off x="0" y="1562004"/>
            <a:ext cx="12192000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Building Weak Learner 1</a:t>
            </a:r>
          </a:p>
        </p:txBody>
      </p:sp>
    </p:spTree>
    <p:extLst>
      <p:ext uri="{BB962C8B-B14F-4D97-AF65-F5344CB8AC3E}">
        <p14:creationId xmlns:p14="http://schemas.microsoft.com/office/powerpoint/2010/main" val="159929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9C1FC-6875-2B5A-EE70-336E4D59B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21A923-C30B-DF8B-2F73-27498C15D124}"/>
              </a:ext>
            </a:extLst>
          </p:cNvPr>
          <p:cNvSpPr txBox="1"/>
          <p:nvPr/>
        </p:nvSpPr>
        <p:spPr>
          <a:xfrm>
            <a:off x="880283" y="136057"/>
            <a:ext cx="5083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by how much do you scale the mistakes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4439-5319-1F6F-14C3-CA02D24AB40D}"/>
              </a:ext>
            </a:extLst>
          </p:cNvPr>
          <p:cNvSpPr txBox="1"/>
          <p:nvPr/>
        </p:nvSpPr>
        <p:spPr>
          <a:xfrm>
            <a:off x="5995919" y="351500"/>
            <a:ext cx="809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or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3CC90-5430-473C-817A-AE93187D19F1}"/>
              </a:ext>
            </a:extLst>
          </p:cNvPr>
          <p:cNvSpPr txBox="1"/>
          <p:nvPr/>
        </p:nvSpPr>
        <p:spPr>
          <a:xfrm>
            <a:off x="7049072" y="153117"/>
            <a:ext cx="4251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to you combine the classifier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9579-2B57-6E79-9156-98535A66EF80}"/>
              </a:ext>
            </a:extLst>
          </p:cNvPr>
          <p:cNvSpPr txBox="1"/>
          <p:nvPr/>
        </p:nvSpPr>
        <p:spPr>
          <a:xfrm>
            <a:off x="544776" y="2097200"/>
            <a:ext cx="46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points which misclassified get blow up a factor of 3.67 i.e. </a:t>
            </a:r>
            <a:r>
              <a:rPr lang="en-US" b="1" dirty="0">
                <a:highlight>
                  <a:srgbClr val="00FFFF"/>
                </a:highlight>
              </a:rPr>
              <a:t>11/3 =&gt; 3.67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61363C-281E-23CA-9BA4-A0274B0CA811}"/>
              </a:ext>
            </a:extLst>
          </p:cNvPr>
          <p:cNvSpPr/>
          <p:nvPr/>
        </p:nvSpPr>
        <p:spPr>
          <a:xfrm>
            <a:off x="0" y="1562004"/>
            <a:ext cx="12192000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Building Weak Learner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B62C8-4B21-7CDE-8EBD-E01BB8172FF2}"/>
              </a:ext>
            </a:extLst>
          </p:cNvPr>
          <p:cNvSpPr txBox="1"/>
          <p:nvPr/>
        </p:nvSpPr>
        <p:spPr>
          <a:xfrm>
            <a:off x="544776" y="2854185"/>
            <a:ext cx="48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2.33 + 2.33 + 2.33 + 1 + 1 + 1 +1   =&gt;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7ED9D-EDFA-A4D1-78C9-210661EE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9" y="3244709"/>
            <a:ext cx="7088869" cy="3582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07A91-04BB-E0BE-99C1-4948CEAD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49" y="2133589"/>
            <a:ext cx="2334336" cy="281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95FCB-8EC2-328B-9260-8DBA40C40068}"/>
              </a:ext>
            </a:extLst>
          </p:cNvPr>
          <p:cNvSpPr txBox="1"/>
          <p:nvPr/>
        </p:nvSpPr>
        <p:spPr>
          <a:xfrm>
            <a:off x="8091421" y="5117030"/>
            <a:ext cx="298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This is our rescaled data set now we are going play the same game again in order to build the 3</a:t>
            </a:r>
            <a:r>
              <a:rPr lang="en-US" baseline="30000" dirty="0">
                <a:highlight>
                  <a:srgbClr val="00FFFF"/>
                </a:highlight>
              </a:rPr>
              <a:t>rd</a:t>
            </a:r>
            <a:r>
              <a:rPr lang="en-US" dirty="0">
                <a:highlight>
                  <a:srgbClr val="00FFFF"/>
                </a:highlight>
              </a:rPr>
              <a:t> weak learner</a:t>
            </a:r>
          </a:p>
        </p:txBody>
      </p:sp>
    </p:spTree>
    <p:extLst>
      <p:ext uri="{BB962C8B-B14F-4D97-AF65-F5344CB8AC3E}">
        <p14:creationId xmlns:p14="http://schemas.microsoft.com/office/powerpoint/2010/main" val="83715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B08F0-325C-184D-BFFF-CA7C33F9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2E821D-7985-8CDC-877C-395DEB4959D8}"/>
              </a:ext>
            </a:extLst>
          </p:cNvPr>
          <p:cNvSpPr txBox="1"/>
          <p:nvPr/>
        </p:nvSpPr>
        <p:spPr>
          <a:xfrm>
            <a:off x="880283" y="136057"/>
            <a:ext cx="5083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by how much do you scale the mistakes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152E4-84F0-4BA0-ABE9-F6E057EF9311}"/>
              </a:ext>
            </a:extLst>
          </p:cNvPr>
          <p:cNvSpPr txBox="1"/>
          <p:nvPr/>
        </p:nvSpPr>
        <p:spPr>
          <a:xfrm>
            <a:off x="5995919" y="351500"/>
            <a:ext cx="809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or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57815-2578-0740-2111-444AD13EF81B}"/>
              </a:ext>
            </a:extLst>
          </p:cNvPr>
          <p:cNvSpPr txBox="1"/>
          <p:nvPr/>
        </p:nvSpPr>
        <p:spPr>
          <a:xfrm>
            <a:off x="7049072" y="153117"/>
            <a:ext cx="4251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to you combine the classifier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D50D8-EAE4-C6D7-65B7-FE123FEBF458}"/>
              </a:ext>
            </a:extLst>
          </p:cNvPr>
          <p:cNvSpPr txBox="1"/>
          <p:nvPr/>
        </p:nvSpPr>
        <p:spPr>
          <a:xfrm>
            <a:off x="544776" y="2097200"/>
            <a:ext cx="46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points which misclassified get blow up a factor of 3.67 i.e. </a:t>
            </a:r>
            <a:r>
              <a:rPr lang="en-US" b="1" dirty="0">
                <a:highlight>
                  <a:srgbClr val="00FFFF"/>
                </a:highlight>
              </a:rPr>
              <a:t>19/3 =&gt; 3.67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52C786-EF37-64A3-BDF4-902D781F7F7D}"/>
              </a:ext>
            </a:extLst>
          </p:cNvPr>
          <p:cNvSpPr/>
          <p:nvPr/>
        </p:nvSpPr>
        <p:spPr>
          <a:xfrm>
            <a:off x="0" y="1562004"/>
            <a:ext cx="12192000" cy="424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Building Weak Learner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610B3-5D49-8B76-1C0A-283EBD41C55B}"/>
              </a:ext>
            </a:extLst>
          </p:cNvPr>
          <p:cNvSpPr txBox="1"/>
          <p:nvPr/>
        </p:nvSpPr>
        <p:spPr>
          <a:xfrm>
            <a:off x="490188" y="3102744"/>
            <a:ext cx="591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2.33 + 2.33 + 2.33 + 3.67 + 3.67 + 3.67 +1 =&gt; 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5A561-E38C-5F66-0B0D-530A0398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4" y="3472076"/>
            <a:ext cx="6523059" cy="3151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69B8B-894C-9203-FC02-2597C5D2E836}"/>
              </a:ext>
            </a:extLst>
          </p:cNvPr>
          <p:cNvSpPr txBox="1"/>
          <p:nvPr/>
        </p:nvSpPr>
        <p:spPr>
          <a:xfrm>
            <a:off x="7049072" y="4022982"/>
            <a:ext cx="46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Since we are stopping here in this case, we choose 3 classifier as hyperparameter</a:t>
            </a:r>
            <a:endParaRPr lang="en-US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944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66C373-23C0-1732-7A48-3F4CEDD1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9E000-6855-9717-76F9-AB50FA10C50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Finally, here are 3 Weak Learners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269E5-4284-835A-B867-A328AE20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23" y="1396588"/>
            <a:ext cx="8664360" cy="3833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7017B-9D50-C61B-018B-F417B6CD6276}"/>
              </a:ext>
            </a:extLst>
          </p:cNvPr>
          <p:cNvSpPr txBox="1"/>
          <p:nvPr/>
        </p:nvSpPr>
        <p:spPr>
          <a:xfrm>
            <a:off x="1186222" y="5763491"/>
            <a:ext cx="866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These numbers will be important when it comes to combining these three Weak Learners into a Strong Leaner which is in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143248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fbd6cd6-3262-48dc-8011-f5abeb79275f}" enabled="1" method="Standard" siteId="{da67ef1b-ca59-4db2-9a8c-aa8d94617a1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782</Words>
  <Application>Microsoft Macintosh PowerPoint</Application>
  <PresentationFormat>Widescreen</PresentationFormat>
  <Paragraphs>65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let's combine them using weighted voting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Sathianandaraj, Solomon Rajkumar</dc:creator>
  <cp:lastModifiedBy>Sathianandaraj, Solomon Rajkumar</cp:lastModifiedBy>
  <cp:revision>21</cp:revision>
  <cp:lastPrinted>2025-10-01T15:53:33Z</cp:lastPrinted>
  <dcterms:created xsi:type="dcterms:W3CDTF">2025-10-01T02:21:21Z</dcterms:created>
  <dcterms:modified xsi:type="dcterms:W3CDTF">2025-10-01T18:19:56Z</dcterms:modified>
</cp:coreProperties>
</file>